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9"/>
  </p:notesMasterIdLst>
  <p:sldIdLst>
    <p:sldId id="256" r:id="rId2"/>
    <p:sldId id="289" r:id="rId3"/>
    <p:sldId id="290" r:id="rId4"/>
    <p:sldId id="291" r:id="rId5"/>
    <p:sldId id="292" r:id="rId6"/>
    <p:sldId id="293" r:id="rId7"/>
    <p:sldId id="277" r:id="rId8"/>
    <p:sldId id="294" r:id="rId9"/>
    <p:sldId id="298" r:id="rId10"/>
    <p:sldId id="296" r:id="rId11"/>
    <p:sldId id="299" r:id="rId12"/>
    <p:sldId id="295" r:id="rId13"/>
    <p:sldId id="303" r:id="rId14"/>
    <p:sldId id="288" r:id="rId15"/>
    <p:sldId id="300" r:id="rId16"/>
    <p:sldId id="301" r:id="rId17"/>
    <p:sldId id="3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3" autoAdjust="0"/>
    <p:restoredTop sz="95911"/>
  </p:normalViewPr>
  <p:slideViewPr>
    <p:cSldViewPr snapToGrid="0" snapToObjects="1">
      <p:cViewPr varScale="1">
        <p:scale>
          <a:sx n="144" d="100"/>
          <a:sy n="144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654C17-B010-DF41-B280-D937BD217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6"/>
    </mc:Choice>
    <mc:Fallback>
      <p:transition spd="slow" advTm="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by Alcohol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C473C-9364-064C-A97A-4DC8FD6DE8F7}"/>
              </a:ext>
            </a:extLst>
          </p:cNvPr>
          <p:cNvSpPr txBox="1"/>
          <p:nvPr/>
        </p:nvSpPr>
        <p:spPr>
          <a:xfrm>
            <a:off x="918465" y="2456838"/>
            <a:ext cx="238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has maximum alcoholic content with ABV=0.128.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4D9A4-BC2F-A844-8398-214F54CF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34" y="2456838"/>
            <a:ext cx="7694612" cy="4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A840-3300-C74B-89A8-B8A50613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by bitterness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A15DF-620A-FE40-A44B-B0F2607B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08" y="2403884"/>
            <a:ext cx="9138332" cy="4102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90411-1E70-B843-971F-AC73552F533D}"/>
              </a:ext>
            </a:extLst>
          </p:cNvPr>
          <p:cNvSpPr txBox="1"/>
          <p:nvPr/>
        </p:nvSpPr>
        <p:spPr>
          <a:xfrm>
            <a:off x="484711" y="2585792"/>
            <a:ext cx="238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consumes most bitter beer with IBU=157</a:t>
            </a:r>
          </a:p>
        </p:txBody>
      </p:sp>
    </p:spTree>
    <p:extLst>
      <p:ext uri="{BB962C8B-B14F-4D97-AF65-F5344CB8AC3E}">
        <p14:creationId xmlns:p14="http://schemas.microsoft.com/office/powerpoint/2010/main" val="421409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2C3-F136-784C-B353-51DE357D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" y="2544263"/>
            <a:ext cx="5419318" cy="18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705C3-544F-C849-8B5F-8611929F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84" y="2544263"/>
            <a:ext cx="5441883" cy="190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96432-851E-9748-A446-9AE2A5ABC8F3}"/>
              </a:ext>
            </a:extLst>
          </p:cNvPr>
          <p:cNvSpPr txBox="1"/>
          <p:nvPr/>
        </p:nvSpPr>
        <p:spPr>
          <a:xfrm>
            <a:off x="489886" y="4909667"/>
            <a:ext cx="5492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per box plot Alcohol content varies by state, </a:t>
            </a:r>
          </a:p>
          <a:p>
            <a:r>
              <a:rPr lang="en-US" sz="1600" dirty="0"/>
              <a:t>Colorado is the state with highest alcohol content</a:t>
            </a:r>
          </a:p>
          <a:p>
            <a:r>
              <a:rPr lang="en-US" sz="1600" dirty="0"/>
              <a:t>And Delaware is the lowest alcohol content. </a:t>
            </a:r>
          </a:p>
          <a:p>
            <a:r>
              <a:rPr lang="en-US" sz="1600" dirty="0"/>
              <a:t>Overall Distribution of ABV is slightly right skewed as per histogram above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1443-C74B-E14E-B5A8-0A333606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IPAs Vs Other 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7C144-B527-5947-AFE7-E244EA2A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30" y="2370338"/>
            <a:ext cx="6051646" cy="42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Modeling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96D5607-2F06-BF49-8CF2-AC0629156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496" y="2493377"/>
            <a:ext cx="6523599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BFE13-06FC-324A-A91D-66F3436CF6DD}"/>
              </a:ext>
            </a:extLst>
          </p:cNvPr>
          <p:cNvSpPr txBox="1"/>
          <p:nvPr/>
        </p:nvSpPr>
        <p:spPr>
          <a:xfrm>
            <a:off x="934095" y="2493377"/>
            <a:ext cx="3547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Predict IPA or Ale using ABV and IBU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K=5 is the max number of neighbors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accuracy is 82.55%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Sensitivity is 85.96% (Ale)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Specificity is 77.18% (IPA)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8BF6-0C3C-6B4C-96F7-30A6A798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C10DC9-47AF-0442-8C48-71F08C7A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4712"/>
            <a:ext cx="10058400" cy="4023360"/>
          </a:xfrm>
        </p:spPr>
        <p:txBody>
          <a:bodyPr>
            <a:normAutofit fontScale="92500"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Data set is relabeled into only beer color we can be sure of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Using ABV, IBU, and State to classify whether the beer is dark or light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Great marketing tool!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Predicts at 84.21% accuracy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Sensitivity is 97.30% (Light)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Specificity is 75.86% (Dark)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3E355-1BB8-144D-91EB-61A26606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18" y="3666478"/>
            <a:ext cx="3987424" cy="28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1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5916-EEF0-B54B-B93F-8EEB932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7E31286-6E43-D549-BE91-8480D1BE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2289" y="2533235"/>
            <a:ext cx="6523599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0D8DE-03A2-6447-8156-9923FEF643B1}"/>
              </a:ext>
            </a:extLst>
          </p:cNvPr>
          <p:cNvSpPr txBox="1"/>
          <p:nvPr/>
        </p:nvSpPr>
        <p:spPr>
          <a:xfrm>
            <a:off x="550985" y="2977661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 – Sensitivity</a:t>
            </a:r>
          </a:p>
          <a:p>
            <a:r>
              <a:rPr lang="en-US" dirty="0"/>
              <a:t>False Positive – Specificity</a:t>
            </a:r>
          </a:p>
        </p:txBody>
      </p:sp>
    </p:spTree>
    <p:extLst>
      <p:ext uri="{BB962C8B-B14F-4D97-AF65-F5344CB8AC3E}">
        <p14:creationId xmlns:p14="http://schemas.microsoft.com/office/powerpoint/2010/main" val="407706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792A-6390-4648-BE50-B3EC9DD7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19D49-58BF-4145-B1F9-C5FCCC9B1266}"/>
              </a:ext>
            </a:extLst>
          </p:cNvPr>
          <p:cNvSpPr txBox="1"/>
          <p:nvPr/>
        </p:nvSpPr>
        <p:spPr>
          <a:xfrm>
            <a:off x="1041009" y="2841674"/>
            <a:ext cx="79512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Following are insights from analysis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evidence that data is missing at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appears to be geographic clustering of median ABV and IBU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beers have moderate Alcohol content (5 to 6.7%)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evidence of linear relationship between IBU and ABV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10649"/>
              </p:ext>
            </p:extLst>
          </p:nvPr>
        </p:nvGraphicFramePr>
        <p:xfrm>
          <a:off x="735083" y="3339322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739"/>
              </p:ext>
            </p:extLst>
          </p:nvPr>
        </p:nvGraphicFramePr>
        <p:xfrm>
          <a:off x="735083" y="5150754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667894" y="278877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735083" y="470373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4" y="3158105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4D462-9B65-A446-97F8-AE08EE24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7" y="2431562"/>
            <a:ext cx="8260625" cy="40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A5D87-4CC7-3840-9253-50E5BEE9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44" y="2361578"/>
            <a:ext cx="9308031" cy="38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r>
              <a:rPr lang="en-US" sz="1200" dirty="0"/>
              <a:t>Margin plot and aggregation of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AB975-7E3E-8A49-8D71-EB6F79FF7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4" y="2476988"/>
            <a:ext cx="4934884" cy="3053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C6F6F-480E-284C-ADF1-99C073CF976A}"/>
              </a:ext>
            </a:extLst>
          </p:cNvPr>
          <p:cNvSpPr txBox="1"/>
          <p:nvPr/>
        </p:nvSpPr>
        <p:spPr>
          <a:xfrm>
            <a:off x="777229" y="583796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CB439-15A2-5F4B-94EA-0316109C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18" y="2516834"/>
            <a:ext cx="4807250" cy="2974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4BF93-BB9B-134F-A804-1086EDC009DD}"/>
              </a:ext>
            </a:extLst>
          </p:cNvPr>
          <p:cNvSpPr txBox="1"/>
          <p:nvPr/>
        </p:nvSpPr>
        <p:spPr>
          <a:xfrm>
            <a:off x="6474718" y="5884130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Aggregation of missing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  <a:br>
              <a:rPr lang="en-US" dirty="0"/>
            </a:br>
            <a:r>
              <a:rPr lang="en-US" sz="1800" dirty="0"/>
              <a:t>Missing completely at random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1C0AC-2274-3D4A-BC88-86FDEEFB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28" y="2339457"/>
            <a:ext cx="2967731" cy="2095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DDD87-5BBA-EC4A-A664-FF3177E2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26" y="2374023"/>
            <a:ext cx="2994364" cy="2026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8CDAB-8B1F-094F-891F-1198E0E1C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733" y="4669926"/>
            <a:ext cx="3240350" cy="1855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271CD-9118-3D45-99DE-396E3A26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329" y="4642469"/>
            <a:ext cx="2818630" cy="19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4CAE-F61F-9A4C-83FC-316B13B53C40}"/>
              </a:ext>
            </a:extLst>
          </p:cNvPr>
          <p:cNvSpPr txBox="1"/>
          <p:nvPr/>
        </p:nvSpPr>
        <p:spPr>
          <a:xfrm>
            <a:off x="4441371" y="250371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Original 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9F9A6-18F3-C846-B280-D49F611A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14" y="2889638"/>
            <a:ext cx="3994565" cy="14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9A6971-0A31-C449-A2D3-C6AD703B5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418" y="4701240"/>
            <a:ext cx="4005361" cy="167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E52B-3A7E-464C-89D5-7CA052605574}"/>
              </a:ext>
            </a:extLst>
          </p:cNvPr>
          <p:cNvSpPr txBox="1"/>
          <p:nvPr/>
        </p:nvSpPr>
        <p:spPr>
          <a:xfrm>
            <a:off x="3777418" y="4426875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Scatterplot after imputation and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C2E6-27B3-DE45-93EA-F8D2D549BDB4}"/>
              </a:ext>
            </a:extLst>
          </p:cNvPr>
          <p:cNvSpPr txBox="1"/>
          <p:nvPr/>
        </p:nvSpPr>
        <p:spPr>
          <a:xfrm>
            <a:off x="3985846" y="6541477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Correlation is .7533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Vs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2750966" y="6150347"/>
            <a:ext cx="9739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has highest median ABV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07CEF-3914-3840-A4D9-0953DC97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2" y="2300556"/>
            <a:ext cx="7679292" cy="36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3D47-5F44-6A48-AC7E-0A16DD64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Vs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78179-6A4C-7340-9389-978555A5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4" y="2379630"/>
            <a:ext cx="7270812" cy="40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75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11903</TotalTime>
  <Words>1611</Words>
  <Application>Microsoft Macintosh PowerPoint</Application>
  <PresentationFormat>Widescreen</PresentationFormat>
  <Paragraphs>208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</vt:lpstr>
      <vt:lpstr>Missing Data Margin plot and aggregation of missing values</vt:lpstr>
      <vt:lpstr>Missing Data Missing completely at random</vt:lpstr>
      <vt:lpstr>Imputations</vt:lpstr>
      <vt:lpstr>Median ABV Vs State</vt:lpstr>
      <vt:lpstr>Median IBU Vs State</vt:lpstr>
      <vt:lpstr>States by Alcohol content</vt:lpstr>
      <vt:lpstr>States by bitterness</vt:lpstr>
      <vt:lpstr>Distribution of the ABV</vt:lpstr>
      <vt:lpstr>IPAs Vs Other Ale</vt:lpstr>
      <vt:lpstr>kNN Modeling</vt:lpstr>
      <vt:lpstr>Naive Bayes classifier </vt:lpstr>
      <vt:lpstr>ROC curve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919</cp:revision>
  <dcterms:created xsi:type="dcterms:W3CDTF">2019-09-03T03:26:45Z</dcterms:created>
  <dcterms:modified xsi:type="dcterms:W3CDTF">2019-10-28T04:48:13Z</dcterms:modified>
</cp:coreProperties>
</file>